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raunces Extra Bold"/>
      <p:regular r:id="rId17"/>
    </p:embeddedFont>
    <p:embeddedFont>
      <p:font typeface="Fraunces Extra Bold"/>
      <p:regular r:id="rId18"/>
    </p:embeddedFont>
    <p:embeddedFont>
      <p:font typeface="Nobile"/>
      <p:regular r:id="rId19"/>
    </p:embeddedFont>
    <p:embeddedFont>
      <p:font typeface="Nobile"/>
      <p:regular r:id="rId20"/>
    </p:embeddedFont>
    <p:embeddedFont>
      <p:font typeface="Nobile"/>
      <p:regular r:id="rId21"/>
    </p:embeddedFont>
    <p:embeddedFont>
      <p:font typeface="Nobile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slideLayout" Target="../slideLayouts/slideLayout11.xml"/><Relationship Id="rId9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MSDB — Madurai Smart Drop Booth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From fixed booths to mobile solutions. Tagline: "Clean Madurai, Smart Rewards"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1279"/>
            <a:ext cx="587204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Impact, Revenue &amp; Vision</a:t>
            </a:r>
            <a:endParaRPr lang="en-US" sz="35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790" y="161841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44253" y="1618417"/>
            <a:ext cx="33686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Central KPI Dashboard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644253" y="2108835"/>
            <a:ext cx="670595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Live metrics: collection volumes, segregation rate, hotspots, and route efficiency for municipal planners.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90" y="328826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44253" y="32882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Revenue Streams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644253" y="3778687"/>
            <a:ext cx="670595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Sell high-grade recycled plastic to aggregators and convert organics into bio-fertilizer—diversified, local revenue.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790" y="4958120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44253" y="4958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Vision &amp; Team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644253" y="5448538"/>
            <a:ext cx="670595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Scaled citywide deployment across Madurai. Presented by [Your Name].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93790" y="642949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Closing image concept: MSDB booth in front of Meenakshi Amman Temple — culturally resonant, community-first, sustainable innovation.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85247"/>
            <a:ext cx="1095208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The Problem: Urban Waste Pressure in Madurai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4792385"/>
            <a:ext cx="4196358" cy="2387084"/>
          </a:xfrm>
          <a:prstGeom prst="roundRect">
            <a:avLst>
              <a:gd name="adj" fmla="val 8552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019199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Chronic littering &amp; mixed waste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863947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Poor segregation at source increases landfill volume and processing cost.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792385"/>
            <a:ext cx="4196358" cy="2387084"/>
          </a:xfrm>
          <a:prstGeom prst="roundRect">
            <a:avLst>
              <a:gd name="adj" fmla="val 8552"/>
            </a:avLst>
          </a:prstGeom>
          <a:solidFill>
            <a:srgbClr val="E8F3E8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5019199"/>
            <a:ext cx="29521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Low public incentive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509617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Residents lack tangible rewards for separating and depositing recyclables.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792385"/>
            <a:ext cx="4196358" cy="2387084"/>
          </a:xfrm>
          <a:prstGeom prst="roundRect">
            <a:avLst>
              <a:gd name="adj" fmla="val 8552"/>
            </a:avLst>
          </a:prstGeom>
          <a:solidFill>
            <a:srgbClr val="E8F3E8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50191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Operational gaps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509617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Irregular collection, inefficient routing, and limited data for municipal planning.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33330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Our Solution: The Solar, IoT-enabled Booth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430744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Chest-level deposit slot for dignity and accessibility; on-board solar + battery for continuous operation; cellular + LoRaWAN connectivity for live monitoring and control.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311354"/>
            <a:ext cx="4205168" cy="56068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59981" y="2946916"/>
            <a:ext cx="461176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Hardware Overview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5559981" y="3740706"/>
            <a:ext cx="8284131" cy="1689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Solar canopy with weather sealing — reliable off-grid power.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Ultrasonic fill-level sensors — real-time fullness alerts.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Precision load cells — accurate weight measurement for fair rewards.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Rugged chassis, tamper sensors, and modular maintenance bays.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1681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Dual-Waste Design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402395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Separate chest-level slots for Dry (plastic, paper, metal) and Wet (organic food waste). Built-in odor control for wet compartment and removable liners for safe collection and processing.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717238"/>
            <a:ext cx="13042821" cy="34512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99781" y="2884178"/>
            <a:ext cx="1971578" cy="35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Scan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1799781" y="3337604"/>
            <a:ext cx="1971578" cy="564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 scans QR or taps Pass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4059064" y="2983022"/>
            <a:ext cx="1971578" cy="35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Verify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4059064" y="3436448"/>
            <a:ext cx="1971578" cy="564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Confirm identity and waste type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318348" y="2884178"/>
            <a:ext cx="1971578" cy="35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Drop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318348" y="3337604"/>
            <a:ext cx="1971578" cy="564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Deposit material into correct slot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577631" y="2700612"/>
            <a:ext cx="1971578" cy="35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Weigh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8577631" y="3154037"/>
            <a:ext cx="1971578" cy="84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Load cell captures and records weight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849466" y="2884178"/>
            <a:ext cx="1971577" cy="35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Reward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849466" y="3337604"/>
            <a:ext cx="1971577" cy="847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Points credited and synced to account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5423654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Five-step backend logic: 1) Scan QR or tap Pass, 2) Verify identity &amp; waste category, 3) Deposit into correct slot, 4) System captures weight via load cell, 5) Points credited and synced to user account. Python-based simulation models queueing and reward accuracy.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311354"/>
            <a:ext cx="4205168" cy="56068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59981" y="2133124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Inclusive Access</a:t>
            </a:r>
            <a:endParaRPr lang="en-US" sz="35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981" y="2955250"/>
            <a:ext cx="1160026" cy="14499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03494" y="2955250"/>
            <a:ext cx="25567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Mobile App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003494" y="3536394"/>
            <a:ext cx="255674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QR login, real-time points ledger, nearby booth map, and reward catalog.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730" y="2955250"/>
            <a:ext cx="1160026" cy="144994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1287244" y="2955250"/>
            <a:ext cx="255686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MSDB Smart Pass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1287244" y="3890724"/>
            <a:ext cx="255686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Offline NFC/pass option for users without smartphones—scan at booth to log deposits and collect points.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935367"/>
            <a:ext cx="647473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Next-Gen: MSDB-on-Wheels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384250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 EV-based mobile collection unit that brings a staffed MSDB to neighborhoods on a schedule. Integrated scales, cold compartment for organics, and route optimization to reduce emissions and increase collection coverage.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8374" y="1966436"/>
            <a:ext cx="7698462" cy="429672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411176" y="1329095"/>
            <a:ext cx="3948351" cy="874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The Reward Ecosystem</a:t>
            </a:r>
            <a:endParaRPr lang="en-US" sz="2750" dirty="0"/>
          </a:p>
        </p:txBody>
      </p:sp>
      <p:sp>
        <p:nvSpPr>
          <p:cNvPr id="4" name="Shape 1"/>
          <p:cNvSpPr/>
          <p:nvPr/>
        </p:nvSpPr>
        <p:spPr>
          <a:xfrm>
            <a:off x="9411176" y="2355533"/>
            <a:ext cx="3948351" cy="1502092"/>
          </a:xfrm>
          <a:prstGeom prst="roundRect">
            <a:avLst>
              <a:gd name="adj" fmla="val 10484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9586079" y="2530435"/>
            <a:ext cx="218717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Earn Points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9586079" y="2938701"/>
            <a:ext cx="3598545" cy="7440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Points awarded per kilogram and by material quality; bonus incentives for consistent segregation.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9411176" y="3992523"/>
            <a:ext cx="3948351" cy="1502092"/>
          </a:xfrm>
          <a:prstGeom prst="roundRect">
            <a:avLst>
              <a:gd name="adj" fmla="val 10484"/>
            </a:avLst>
          </a:prstGeom>
          <a:solidFill>
            <a:srgbClr val="E8F3E8"/>
          </a:solidFill>
          <a:ln/>
        </p:spPr>
      </p:sp>
      <p:sp>
        <p:nvSpPr>
          <p:cNvPr id="8" name="Text 5"/>
          <p:cNvSpPr/>
          <p:nvPr/>
        </p:nvSpPr>
        <p:spPr>
          <a:xfrm>
            <a:off x="9586079" y="4167426"/>
            <a:ext cx="218717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Local Redemption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9586079" y="4575691"/>
            <a:ext cx="3598545" cy="7440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Partner network (Jigarthanda shops, messes, kirana stores) accepts points for discounts—drives local commerce.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9411176" y="5629513"/>
            <a:ext cx="3948351" cy="1254085"/>
          </a:xfrm>
          <a:prstGeom prst="roundRect">
            <a:avLst>
              <a:gd name="adj" fmla="val 12558"/>
            </a:avLst>
          </a:prstGeom>
          <a:solidFill>
            <a:srgbClr val="E8F3E8"/>
          </a:solidFill>
          <a:ln/>
        </p:spPr>
      </p:sp>
      <p:sp>
        <p:nvSpPr>
          <p:cNvPr id="11" name="Text 8"/>
          <p:cNvSpPr/>
          <p:nvPr/>
        </p:nvSpPr>
        <p:spPr>
          <a:xfrm>
            <a:off x="9586079" y="5804416"/>
            <a:ext cx="2220992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Transparent Ledger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9586079" y="6212681"/>
            <a:ext cx="3598545" cy="496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Municipal visibility into rewards issued, fraud checks, and partner reconciliation.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2026-02-21T09:28:09Z</dcterms:created>
  <dcterms:modified xsi:type="dcterms:W3CDTF">2026-02-21T09:28:09Z</dcterms:modified>
</cp:coreProperties>
</file>